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Lora"/>
      <p:regular r:id="rId17"/>
      <p:bold r:id="rId18"/>
      <p:italic r:id="rId19"/>
      <p:boldItalic r:id="rId20"/>
    </p:embeddedFont>
    <p:embeddedFont>
      <p:font typeface="Quattrocento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5" roundtripDataSignature="AMtx7mh+BCH+JIy9zEkP3LNJRuCAg1HC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367A05F-B647-40F9-9756-FCD9533B8409}">
  <a:tblStyle styleId="{2367A05F-B647-40F9-9756-FCD9533B84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ora-boldItalic.fntdata"/><Relationship Id="rId22" Type="http://schemas.openxmlformats.org/officeDocument/2006/relationships/font" Target="fonts/QuattrocentoSans-bold.fntdata"/><Relationship Id="rId21" Type="http://schemas.openxmlformats.org/officeDocument/2006/relationships/font" Target="fonts/QuattrocentoSans-regular.fntdata"/><Relationship Id="rId24" Type="http://schemas.openxmlformats.org/officeDocument/2006/relationships/font" Target="fonts/QuattrocentoSans-boldItalic.fntdata"/><Relationship Id="rId23" Type="http://schemas.openxmlformats.org/officeDocument/2006/relationships/font" Target="fonts/Quattrocento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Lora-regular.fntdata"/><Relationship Id="rId16" Type="http://schemas.openxmlformats.org/officeDocument/2006/relationships/slide" Target="slides/slide11.xml"/><Relationship Id="rId19" Type="http://schemas.openxmlformats.org/officeDocument/2006/relationships/font" Target="fonts/Lora-italic.fntdata"/><Relationship Id="rId18" Type="http://schemas.openxmlformats.org/officeDocument/2006/relationships/font" Target="fonts/Lora-bold.fntdata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93cccc3fa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1093cccc3f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93cccc3fa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1093cccc3f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93cccc3fa_0_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1093cccc3f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93cccc3fa_3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1093cccc3fa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93cccc3fa_3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g1093cccc3fa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3cccc3fa_3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1093cccc3fa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11" name="Google Shape;11;p21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1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3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3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2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5" name="Google Shape;15;p22"/>
          <p:cNvSpPr txBox="1"/>
          <p:nvPr>
            <p:ph idx="1" type="body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6" name="Google Shape;16;p22"/>
          <p:cNvSpPr txBox="1"/>
          <p:nvPr>
            <p:ph idx="2" type="body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cxnSp>
        <p:nvCxnSpPr>
          <p:cNvPr id="17" name="Google Shape;17;p22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22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" name="Google Shape;19;p22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/>
          <p:nvPr>
            <p:ph idx="1" type="subTitle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rgbClr val="FFCD00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/>
        </p:txBody>
      </p:sp>
      <p:cxnSp>
        <p:nvCxnSpPr>
          <p:cNvPr id="25" name="Google Shape;25;p24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" name="Google Shape;26;p24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4"/>
          <p:cNvSpPr txBox="1"/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cxnSp>
        <p:nvCxnSpPr>
          <p:cNvPr id="28" name="Google Shape;28;p24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5"/>
          <p:cNvSpPr txBox="1"/>
          <p:nvPr>
            <p:ph idx="1" type="body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i="1" sz="2400">
                <a:latin typeface="Lora"/>
                <a:ea typeface="Lora"/>
                <a:cs typeface="Lora"/>
                <a:sym typeface="Lora"/>
              </a:defRPr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indent="-355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i="1" sz="2400">
                <a:latin typeface="Lora"/>
                <a:ea typeface="Lora"/>
                <a:cs typeface="Lora"/>
                <a:sym typeface="Lora"/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i="1" sz="2400">
                <a:latin typeface="Lora"/>
                <a:ea typeface="Lora"/>
                <a:cs typeface="Lora"/>
                <a:sym typeface="Lora"/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i="1" sz="2400">
                <a:latin typeface="Lora"/>
                <a:ea typeface="Lora"/>
                <a:cs typeface="Lora"/>
                <a:sym typeface="Lora"/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i="1" sz="2400">
                <a:latin typeface="Lora"/>
                <a:ea typeface="Lora"/>
                <a:cs typeface="Lora"/>
                <a:sym typeface="Lora"/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i="1" sz="2400">
                <a:latin typeface="Lora"/>
                <a:ea typeface="Lora"/>
                <a:cs typeface="Lora"/>
                <a:sym typeface="Lora"/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i="1" sz="2400"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cxnSp>
        <p:nvCxnSpPr>
          <p:cNvPr id="32" name="Google Shape;32;p25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" name="Google Shape;33;p25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5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“</a:t>
            </a:r>
            <a:endParaRPr b="1" i="0" sz="36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5" name="Google Shape;35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2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" name="Google Shape;38;p2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6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40" name="Google Shape;40;p26"/>
          <p:cNvSpPr txBox="1"/>
          <p:nvPr>
            <p:ph idx="1" type="body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cxnSp>
        <p:nvCxnSpPr>
          <p:cNvPr id="41" name="Google Shape;41;p2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7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5" name="Google Shape;45;p27"/>
          <p:cNvSpPr txBox="1"/>
          <p:nvPr>
            <p:ph idx="1" type="body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6" name="Google Shape;46;p27"/>
          <p:cNvSpPr txBox="1"/>
          <p:nvPr>
            <p:ph idx="2" type="body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7" name="Google Shape;47;p27"/>
          <p:cNvSpPr txBox="1"/>
          <p:nvPr>
            <p:ph idx="3" type="body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cxnSp>
        <p:nvCxnSpPr>
          <p:cNvPr id="48" name="Google Shape;48;p2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2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" name="Google Shape;50;p2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/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54" name="Google Shape;54;p2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" name="Google Shape;55;p2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2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" name="Google Shape;57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9"/>
          <p:cNvSpPr txBox="1"/>
          <p:nvPr>
            <p:ph idx="1" type="body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i="1" sz="1400">
                <a:latin typeface="Lora"/>
                <a:ea typeface="Lora"/>
                <a:cs typeface="Lora"/>
                <a:sym typeface="Lora"/>
              </a:defRPr>
            </a:lvl1pPr>
          </a:lstStyle>
          <a:p/>
        </p:txBody>
      </p:sp>
      <p:cxnSp>
        <p:nvCxnSpPr>
          <p:cNvPr id="60" name="Google Shape;60;p2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2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idx="1" type="body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b="0" i="0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b="0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b="0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arch0047/UnitTestExamProject/tree/seleniumTest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"/>
          <p:cNvSpPr txBox="1"/>
          <p:nvPr>
            <p:ph type="ctrTitle"/>
          </p:nvPr>
        </p:nvSpPr>
        <p:spPr>
          <a:xfrm>
            <a:off x="1687655" y="2518013"/>
            <a:ext cx="4523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300">
                <a:solidFill>
                  <a:srgbClr val="434343"/>
                </a:solidFill>
              </a:rPr>
              <a:t>Acceptance &amp; Usability Testing</a:t>
            </a:r>
            <a:endParaRPr sz="2300">
              <a:solidFill>
                <a:srgbClr val="434343"/>
              </a:solidFill>
            </a:endParaRPr>
          </a:p>
        </p:txBody>
      </p:sp>
      <p:grpSp>
        <p:nvGrpSpPr>
          <p:cNvPr id="72" name="Google Shape;72;p1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" name="Google Shape;81;p1"/>
          <p:cNvSpPr txBox="1"/>
          <p:nvPr/>
        </p:nvSpPr>
        <p:spPr>
          <a:xfrm>
            <a:off x="1726150" y="3677825"/>
            <a:ext cx="60261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Testing Exam 2021</a:t>
            </a:r>
            <a:br>
              <a:rPr lang="en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 sz="10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Tariq</a:t>
            </a:r>
            <a:endParaRPr b="0" i="0" sz="1000" u="none" cap="none" strike="noStrike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Demonstration</a:t>
            </a:r>
            <a:r>
              <a:rPr lang="en"/>
              <a:t> </a:t>
            </a:r>
            <a:r>
              <a:rPr lang="en">
                <a:solidFill>
                  <a:srgbClr val="D9D9D9"/>
                </a:solidFill>
              </a:rPr>
              <a:t>| Selenium</a:t>
            </a:r>
            <a:endParaRPr/>
          </a:p>
        </p:txBody>
      </p:sp>
      <p:sp>
        <p:nvSpPr>
          <p:cNvPr id="225" name="Google Shape;225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6" name="Google Shape;226;p11"/>
          <p:cNvGrpSpPr/>
          <p:nvPr/>
        </p:nvGrpSpPr>
        <p:grpSpPr>
          <a:xfrm>
            <a:off x="871682" y="1027680"/>
            <a:ext cx="297813" cy="225584"/>
            <a:chOff x="5247525" y="3007275"/>
            <a:chExt cx="517575" cy="384825"/>
          </a:xfrm>
        </p:grpSpPr>
        <p:sp>
          <p:nvSpPr>
            <p:cNvPr id="227" name="Google Shape;227;p11"/>
            <p:cNvSpPr/>
            <p:nvPr/>
          </p:nvSpPr>
          <p:spPr>
            <a:xfrm>
              <a:off x="5247525" y="3007275"/>
              <a:ext cx="348900" cy="348900"/>
            </a:xfrm>
            <a:custGeom>
              <a:rect b="b" l="l" r="r" t="t"/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5566575" y="3193575"/>
              <a:ext cx="198525" cy="198525"/>
            </a:xfrm>
            <a:custGeom>
              <a:rect b="b" l="l" r="r" t="t"/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" name="Google Shape;229;p11"/>
          <p:cNvSpPr/>
          <p:nvPr/>
        </p:nvSpPr>
        <p:spPr>
          <a:xfrm>
            <a:off x="2644425" y="1700300"/>
            <a:ext cx="3855147" cy="2490409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0" name="Google Shape;230;p11"/>
          <p:cNvSpPr txBox="1"/>
          <p:nvPr/>
        </p:nvSpPr>
        <p:spPr>
          <a:xfrm>
            <a:off x="3246450" y="2371650"/>
            <a:ext cx="26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3"/>
              </a:rPr>
              <a:t>Acceptance Testing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5" name="Google Shape;235;p19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6" name="Google Shape;236;p19"/>
          <p:cNvSpPr txBox="1"/>
          <p:nvPr>
            <p:ph idx="4294967295" type="ctrTitle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</a:pPr>
            <a:r>
              <a:rPr b="1" i="0" lang="en" sz="48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Thanks!</a:t>
            </a:r>
            <a:endParaRPr b="1" i="0" sz="48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237" name="Google Shape;237;p19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8" name="Google Shape;238;p19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9" name="Google Shape;239;p19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240" name="Google Shape;240;p19"/>
            <p:cNvSpPr/>
            <p:nvPr/>
          </p:nvSpPr>
          <p:spPr>
            <a:xfrm>
              <a:off x="5972700" y="2476950"/>
              <a:ext cx="98050" cy="219825"/>
            </a:xfrm>
            <a:custGeom>
              <a:rect b="b" l="l" r="r" t="t"/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6078025" y="2330200"/>
              <a:ext cx="306300" cy="387275"/>
            </a:xfrm>
            <a:custGeom>
              <a:rect b="b" l="l" r="r" t="t"/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800">
                <a:solidFill>
                  <a:srgbClr val="434343"/>
                </a:solidFill>
              </a:rPr>
              <a:t>Acceptance Testing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87" name="Google Shape;87;p2"/>
          <p:cNvSpPr txBox="1"/>
          <p:nvPr>
            <p:ph idx="12" type="sldNum"/>
          </p:nvPr>
        </p:nvSpPr>
        <p:spPr>
          <a:xfrm>
            <a:off x="8595847" y="46073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2"/>
          <p:cNvSpPr txBox="1"/>
          <p:nvPr/>
        </p:nvSpPr>
        <p:spPr>
          <a:xfrm>
            <a:off x="572350" y="1305125"/>
            <a:ext cx="3773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What is it? </a:t>
            </a:r>
            <a:endParaRPr sz="12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Tests if the system meets: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i="1"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Requirement Specification</a:t>
            </a:r>
            <a:endParaRPr i="1"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Expectations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Technical test of quality assurance 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Black-box testing technique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Does it match the user’s business needs?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Each requirement should be testable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Why? </a:t>
            </a:r>
            <a:endParaRPr sz="12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Dev team gets feedback from users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Clarify requirements</a:t>
            </a:r>
            <a:endParaRPr sz="1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Way of measuring if product is finished</a:t>
            </a:r>
            <a:endParaRPr sz="1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Gives involved people a common understanding of requirements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Who?</a:t>
            </a:r>
            <a:endParaRPr sz="12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Responsibility of customers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Project members can be involved too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9" name="Google Shape;89;p2"/>
          <p:cNvSpPr txBox="1"/>
          <p:nvPr/>
        </p:nvSpPr>
        <p:spPr>
          <a:xfrm>
            <a:off x="4787113" y="3275450"/>
            <a:ext cx="2026800" cy="15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1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Acceptance testing checks: </a:t>
            </a:r>
            <a:endParaRPr sz="11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Functionality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 interface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quality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Operations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Forms and reports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Capacity and volume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Reliability, availability and stability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0" name="Google Shape;90;p2"/>
          <p:cNvGrpSpPr/>
          <p:nvPr/>
        </p:nvGrpSpPr>
        <p:grpSpPr>
          <a:xfrm>
            <a:off x="914450" y="1043333"/>
            <a:ext cx="213098" cy="194287"/>
            <a:chOff x="3927500" y="301425"/>
            <a:chExt cx="461550" cy="411625"/>
          </a:xfrm>
        </p:grpSpPr>
        <p:sp>
          <p:nvSpPr>
            <p:cNvPr id="91" name="Google Shape;91;p2"/>
            <p:cNvSpPr/>
            <p:nvPr/>
          </p:nvSpPr>
          <p:spPr>
            <a:xfrm>
              <a:off x="4080925" y="302050"/>
              <a:ext cx="154075" cy="411000"/>
            </a:xfrm>
            <a:custGeom>
              <a:rect b="b" l="l" r="r" t="t"/>
              <a:pathLst>
                <a:path extrusionOk="0" fill="none" h="16440" w="6163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927500" y="301425"/>
              <a:ext cx="153450" cy="406150"/>
            </a:xfrm>
            <a:custGeom>
              <a:rect b="b" l="l" r="r" t="t"/>
              <a:pathLst>
                <a:path extrusionOk="0" fill="none" h="16246" w="6138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234975" y="306925"/>
              <a:ext cx="154075" cy="405525"/>
            </a:xfrm>
            <a:custGeom>
              <a:rect b="b" l="l" r="r" t="t"/>
              <a:pathLst>
                <a:path extrusionOk="0" fill="none" h="16221" w="6163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295850" y="442075"/>
              <a:ext cx="46300" cy="26225"/>
            </a:xfrm>
            <a:custGeom>
              <a:rect b="b" l="l" r="r" t="t"/>
              <a:pathLst>
                <a:path extrusionOk="0" fill="none" h="1049" w="1852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296475" y="415900"/>
              <a:ext cx="45075" cy="78575"/>
            </a:xfrm>
            <a:custGeom>
              <a:rect b="b" l="l" r="r" t="t"/>
              <a:pathLst>
                <a:path extrusionOk="0" fill="none" h="3143" w="1803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968275" y="590050"/>
              <a:ext cx="25" cy="6100"/>
            </a:xfrm>
            <a:custGeom>
              <a:rect b="b" l="l" r="r" t="t"/>
              <a:pathLst>
                <a:path extrusionOk="0" fill="none" h="244" w="1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970725" y="558375"/>
              <a:ext cx="1850" cy="12200"/>
            </a:xfrm>
            <a:custGeom>
              <a:rect b="b" l="l" r="r" t="t"/>
              <a:pathLst>
                <a:path extrusionOk="0" fill="none" h="488" w="74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976200" y="527325"/>
              <a:ext cx="3675" cy="12200"/>
            </a:xfrm>
            <a:custGeom>
              <a:rect b="b" l="l" r="r" t="t"/>
              <a:pathLst>
                <a:path extrusionOk="0" fill="none" h="488" w="147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985950" y="498100"/>
              <a:ext cx="4875" cy="10975"/>
            </a:xfrm>
            <a:custGeom>
              <a:rect b="b" l="l" r="r" t="t"/>
              <a:pathLst>
                <a:path extrusionOk="0" fill="none" h="439" w="195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000550" y="471300"/>
              <a:ext cx="7325" cy="9775"/>
            </a:xfrm>
            <a:custGeom>
              <a:rect b="b" l="l" r="r" t="t"/>
              <a:pathLst>
                <a:path extrusionOk="0" fill="none" h="391" w="293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021250" y="450600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049250" y="440250"/>
              <a:ext cx="11600" cy="2475"/>
            </a:xfrm>
            <a:custGeom>
              <a:rect b="b" l="l" r="r" t="t"/>
              <a:pathLst>
                <a:path extrusionOk="0" fill="none" h="99" w="464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080325" y="439650"/>
              <a:ext cx="12200" cy="1850"/>
            </a:xfrm>
            <a:custGeom>
              <a:rect b="b" l="l" r="r" t="t"/>
              <a:pathLst>
                <a:path extrusionOk="0" fill="none" h="74" w="488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110150" y="450000"/>
              <a:ext cx="9150" cy="7950"/>
            </a:xfrm>
            <a:custGeom>
              <a:rect b="b" l="l" r="r" t="t"/>
              <a:pathLst>
                <a:path extrusionOk="0" fill="none" h="318" w="366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130250" y="473750"/>
              <a:ext cx="4900" cy="10975"/>
            </a:xfrm>
            <a:custGeom>
              <a:rect b="b" l="l" r="r" t="t"/>
              <a:pathLst>
                <a:path extrusionOk="0" fill="none" h="439" w="196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141800" y="502975"/>
              <a:ext cx="3700" cy="11600"/>
            </a:xfrm>
            <a:custGeom>
              <a:rect b="b" l="l" r="r" t="t"/>
              <a:pathLst>
                <a:path extrusionOk="0" fill="none" h="464" w="148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150950" y="533425"/>
              <a:ext cx="3675" cy="11575"/>
            </a:xfrm>
            <a:custGeom>
              <a:rect b="b" l="l" r="r" t="t"/>
              <a:pathLst>
                <a:path extrusionOk="0" fill="none" h="463" w="147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160675" y="563850"/>
              <a:ext cx="4900" cy="11000"/>
            </a:xfrm>
            <a:custGeom>
              <a:rect b="b" l="l" r="r" t="t"/>
              <a:pathLst>
                <a:path extrusionOk="0" fill="none" h="440" w="196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175300" y="591875"/>
              <a:ext cx="7325" cy="9150"/>
            </a:xfrm>
            <a:custGeom>
              <a:rect b="b" l="l" r="r" t="t"/>
              <a:pathLst>
                <a:path extrusionOk="0" fill="none" h="366" w="293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198425" y="613175"/>
              <a:ext cx="11000" cy="4900"/>
            </a:xfrm>
            <a:custGeom>
              <a:rect b="b" l="l" r="r" t="t"/>
              <a:pathLst>
                <a:path extrusionOk="0" fill="none" h="196" w="44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228275" y="621100"/>
              <a:ext cx="12200" cy="625"/>
            </a:xfrm>
            <a:custGeom>
              <a:rect b="b" l="l" r="r" t="t"/>
              <a:pathLst>
                <a:path extrusionOk="0" fill="none" h="25" w="488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259925" y="616225"/>
              <a:ext cx="11600" cy="3075"/>
            </a:xfrm>
            <a:custGeom>
              <a:rect b="b" l="l" r="r" t="t"/>
              <a:pathLst>
                <a:path extrusionOk="0" fill="none" h="123" w="464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289775" y="602225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313525" y="577875"/>
              <a:ext cx="6100" cy="10375"/>
            </a:xfrm>
            <a:custGeom>
              <a:rect b="b" l="l" r="r" t="t"/>
              <a:pathLst>
                <a:path extrusionOk="0" fill="none" h="415" w="244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326300" y="547425"/>
              <a:ext cx="2450" cy="12200"/>
            </a:xfrm>
            <a:custGeom>
              <a:rect b="b" l="l" r="r" t="t"/>
              <a:pathLst>
                <a:path extrusionOk="0" fill="none" h="488" w="98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329350" y="515750"/>
              <a:ext cx="625" cy="12200"/>
            </a:xfrm>
            <a:custGeom>
              <a:rect b="b" l="l" r="r" t="t"/>
              <a:pathLst>
                <a:path extrusionOk="0" fill="none" h="488" w="25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325075" y="488975"/>
              <a:ext cx="1250" cy="6100"/>
            </a:xfrm>
            <a:custGeom>
              <a:rect b="b" l="l" r="r" t="t"/>
              <a:pathLst>
                <a:path extrusionOk="0" fill="none" h="244" w="5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8" name="Google Shape;11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8726" y="1556327"/>
            <a:ext cx="2714199" cy="154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"/>
          <p:cNvSpPr/>
          <p:nvPr/>
        </p:nvSpPr>
        <p:spPr>
          <a:xfrm>
            <a:off x="7861675" y="1503172"/>
            <a:ext cx="618000" cy="435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"/>
          <p:cNvSpPr txBox="1"/>
          <p:nvPr/>
        </p:nvSpPr>
        <p:spPr>
          <a:xfrm>
            <a:off x="6960788" y="3490850"/>
            <a:ext cx="2026800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Error / disaster handling and recovery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Performance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Localisation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Compatibility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Standards Compliance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attrocento Sans"/>
              <a:buChar char="-"/>
            </a:pPr>
            <a:r>
              <a:rPr lang="en" sz="9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Installation, setup and initial configuration</a:t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93cccc3fa_0_12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800">
                <a:solidFill>
                  <a:srgbClr val="434343"/>
                </a:solidFill>
              </a:rPr>
              <a:t>User Acceptance Test | Types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26" name="Google Shape;126;g1093cccc3fa_0_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g1093cccc3fa_0_12"/>
          <p:cNvSpPr txBox="1"/>
          <p:nvPr/>
        </p:nvSpPr>
        <p:spPr>
          <a:xfrm>
            <a:off x="5022400" y="1588750"/>
            <a:ext cx="35934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8" name="Google Shape;128;g1093cccc3fa_0_12"/>
          <p:cNvSpPr txBox="1"/>
          <p:nvPr/>
        </p:nvSpPr>
        <p:spPr>
          <a:xfrm>
            <a:off x="-724175" y="1467175"/>
            <a:ext cx="37305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29" name="Google Shape;129;g1093cccc3fa_0_12"/>
          <p:cNvGrpSpPr/>
          <p:nvPr/>
        </p:nvGrpSpPr>
        <p:grpSpPr>
          <a:xfrm>
            <a:off x="887397" y="1021619"/>
            <a:ext cx="286710" cy="237702"/>
            <a:chOff x="5292575" y="3681900"/>
            <a:chExt cx="420150" cy="373275"/>
          </a:xfrm>
        </p:grpSpPr>
        <p:sp>
          <p:nvSpPr>
            <p:cNvPr id="130" name="Google Shape;130;g1093cccc3fa_0_12"/>
            <p:cNvSpPr/>
            <p:nvPr/>
          </p:nvSpPr>
          <p:spPr>
            <a:xfrm>
              <a:off x="5292575" y="3706875"/>
              <a:ext cx="420150" cy="266700"/>
            </a:xfrm>
            <a:custGeom>
              <a:rect b="b" l="l" r="r" t="t"/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g1093cccc3fa_0_12"/>
            <p:cNvSpPr/>
            <p:nvPr/>
          </p:nvSpPr>
          <p:spPr>
            <a:xfrm>
              <a:off x="5490475" y="3681900"/>
              <a:ext cx="24375" cy="25000"/>
            </a:xfrm>
            <a:custGeom>
              <a:rect b="b" l="l" r="r" t="t"/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g1093cccc3fa_0_12"/>
            <p:cNvSpPr/>
            <p:nvPr/>
          </p:nvSpPr>
          <p:spPr>
            <a:xfrm>
              <a:off x="5358350" y="3973550"/>
              <a:ext cx="60900" cy="81625"/>
            </a:xfrm>
            <a:custGeom>
              <a:rect b="b" l="l" r="r" t="t"/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g1093cccc3fa_0_12"/>
            <p:cNvSpPr/>
            <p:nvPr/>
          </p:nvSpPr>
          <p:spPr>
            <a:xfrm>
              <a:off x="5586050" y="3973550"/>
              <a:ext cx="60925" cy="81625"/>
            </a:xfrm>
            <a:custGeom>
              <a:rect b="b" l="l" r="r" t="t"/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g1093cccc3fa_0_12"/>
            <p:cNvSpPr/>
            <p:nvPr/>
          </p:nvSpPr>
          <p:spPr>
            <a:xfrm>
              <a:off x="5316925" y="3731225"/>
              <a:ext cx="371450" cy="218000"/>
            </a:xfrm>
            <a:custGeom>
              <a:rect b="b" l="l" r="r" t="t"/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g1093cccc3fa_0_12"/>
            <p:cNvSpPr/>
            <p:nvPr/>
          </p:nvSpPr>
          <p:spPr>
            <a:xfrm>
              <a:off x="5380250" y="3784800"/>
              <a:ext cx="230200" cy="115725"/>
            </a:xfrm>
            <a:custGeom>
              <a:rect b="b" l="l" r="r" t="t"/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g1093cccc3fa_0_12"/>
            <p:cNvSpPr/>
            <p:nvPr/>
          </p:nvSpPr>
          <p:spPr>
            <a:xfrm>
              <a:off x="5547700" y="3779925"/>
              <a:ext cx="68825" cy="68825"/>
            </a:xfrm>
            <a:custGeom>
              <a:rect b="b" l="l" r="r" t="t"/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137" name="Google Shape;137;g1093cccc3fa_0_12"/>
          <p:cNvGraphicFramePr/>
          <p:nvPr/>
        </p:nvGraphicFramePr>
        <p:xfrm>
          <a:off x="952500" y="1721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{2367A05F-B647-40F9-9756-FCD9533B8409}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highlight>
                            <a:srgbClr val="FFCD00"/>
                          </a:highlight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User Acceptance Testing (UAT)</a:t>
                      </a:r>
                      <a:endParaRPr sz="1200">
                        <a:solidFill>
                          <a:srgbClr val="434343"/>
                        </a:solidFill>
                        <a:highlight>
                          <a:srgbClr val="FFCD00"/>
                        </a:highlight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highlight>
                            <a:srgbClr val="FFCD00"/>
                          </a:highlight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Contract and Regulation Acceptance Testing</a:t>
                      </a:r>
                      <a:endParaRPr sz="1200">
                        <a:solidFill>
                          <a:srgbClr val="434343"/>
                        </a:solidFill>
                        <a:highlight>
                          <a:srgbClr val="FFCD00"/>
                        </a:highlight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highlight>
                          <a:srgbClr val="FFCD00"/>
                        </a:highlight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highlight>
                            <a:srgbClr val="FFCD00"/>
                          </a:highlight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Alpha and Beta testing:</a:t>
                      </a:r>
                      <a:endParaRPr sz="1200">
                        <a:solidFill>
                          <a:srgbClr val="434343"/>
                        </a:solidFill>
                        <a:highlight>
                          <a:srgbClr val="FFCD00"/>
                        </a:highlight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highlight>
                          <a:srgbClr val="FFCD00"/>
                        </a:highlight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Tests if product meet client business needs</a:t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Contractual:</a:t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-304800" lvl="0" marL="45720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200"/>
                        <a:buFont typeface="Quattrocento Sans"/>
                        <a:buChar char="-"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If Acceptance criterias are documented in a contract → Are these criterias met?</a:t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Alpha → Tested at developer’s site</a:t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Done by a user representative</a:t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Regulation:</a:t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-304800" lvl="0" marL="45720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200"/>
                        <a:buFont typeface="Quattrocento Sans"/>
                        <a:buChar char="-"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Regulatory systems (legal, governmental &amp; safety standards) → Are these criterias met?</a:t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Beta → Tested at customer’s site</a:t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434343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93cccc3fa_0_19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800">
                <a:solidFill>
                  <a:srgbClr val="434343"/>
                </a:solidFill>
              </a:rPr>
              <a:t>Agile and acceptance testing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43" name="Google Shape;143;g1093cccc3fa_0_19"/>
          <p:cNvSpPr txBox="1"/>
          <p:nvPr/>
        </p:nvSpPr>
        <p:spPr>
          <a:xfrm>
            <a:off x="572350" y="1588750"/>
            <a:ext cx="37305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What is Agile?</a:t>
            </a:r>
            <a:endParaRPr sz="11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Quattrocento Sans"/>
              <a:buChar char="-"/>
            </a:pPr>
            <a:r>
              <a:rPr lang="en" sz="11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Large project → Small chunks → Iterations = manageable</a:t>
            </a:r>
            <a:br>
              <a:rPr lang="en" sz="11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1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Quattrocento Sans"/>
              <a:buChar char="-"/>
            </a:pPr>
            <a:r>
              <a:rPr lang="en" sz="11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Iterations → Consistent time periods</a:t>
            </a:r>
            <a:endParaRPr sz="11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Quattrocento Sans"/>
              <a:buChar char="-"/>
            </a:pPr>
            <a:r>
              <a:rPr lang="en" sz="11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known limit but usually 1 week or 1 month</a:t>
            </a:r>
            <a:br>
              <a:rPr lang="en" sz="11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1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Quattrocento Sans"/>
              <a:buChar char="-"/>
            </a:pPr>
            <a:r>
              <a:rPr lang="en" sz="11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Product delivery at the end of every iteration</a:t>
            </a:r>
            <a:endParaRPr sz="11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Quattrocento Sans"/>
              <a:buChar char="-"/>
            </a:pPr>
            <a:r>
              <a:rPr lang="en" sz="11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Next delivery will build on the previous one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What does Acceptance have to do with Agile?</a:t>
            </a:r>
            <a:endParaRPr sz="12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Sprint </a:t>
            </a: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review → Acceptance testing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0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End of sprint → Product → sprint review → feedback → New requirements for next product → Develop → End of sprint … </a:t>
            </a:r>
            <a:b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Product Owner (PO) can decide if product is ready to be released</a:t>
            </a:r>
            <a:b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t/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4" name="Google Shape;144;g1093cccc3fa_0_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5" name="Google Shape;145;g1093cccc3fa_0_19"/>
          <p:cNvGrpSpPr/>
          <p:nvPr/>
        </p:nvGrpSpPr>
        <p:grpSpPr>
          <a:xfrm>
            <a:off x="871682" y="1027680"/>
            <a:ext cx="297813" cy="225584"/>
            <a:chOff x="5247525" y="3007275"/>
            <a:chExt cx="517575" cy="384825"/>
          </a:xfrm>
        </p:grpSpPr>
        <p:sp>
          <p:nvSpPr>
            <p:cNvPr id="146" name="Google Shape;146;g1093cccc3fa_0_19"/>
            <p:cNvSpPr/>
            <p:nvPr/>
          </p:nvSpPr>
          <p:spPr>
            <a:xfrm>
              <a:off x="5247525" y="3007275"/>
              <a:ext cx="348900" cy="348900"/>
            </a:xfrm>
            <a:custGeom>
              <a:rect b="b" l="l" r="r" t="t"/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g1093cccc3fa_0_19"/>
            <p:cNvSpPr/>
            <p:nvPr/>
          </p:nvSpPr>
          <p:spPr>
            <a:xfrm>
              <a:off x="5566575" y="3193575"/>
              <a:ext cx="198525" cy="198525"/>
            </a:xfrm>
            <a:custGeom>
              <a:rect b="b" l="l" r="r" t="t"/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g1093cccc3fa_0_19"/>
          <p:cNvSpPr txBox="1"/>
          <p:nvPr/>
        </p:nvSpPr>
        <p:spPr>
          <a:xfrm>
            <a:off x="5512075" y="1460500"/>
            <a:ext cx="35934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Internal → Further testing can be required before delivery to customer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Quattrocento Sans"/>
              <a:buChar char="-"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After PO’s acceptance in Sprint Review → Can require a sort of System test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9" name="Google Shape;149;g1093cccc3fa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5226" y="2738649"/>
            <a:ext cx="3168676" cy="2212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580000" dist="85725">
              <a:srgbClr val="000000">
                <a:alpha val="29000"/>
              </a:srgbClr>
            </a:outerShdw>
          </a:effectLst>
        </p:spPr>
      </p:pic>
      <p:sp>
        <p:nvSpPr>
          <p:cNvPr id="150" name="Google Shape;150;g1093cccc3fa_0_19"/>
          <p:cNvSpPr/>
          <p:nvPr/>
        </p:nvSpPr>
        <p:spPr>
          <a:xfrm>
            <a:off x="4196025" y="1773875"/>
            <a:ext cx="1132700" cy="3061125"/>
          </a:xfrm>
          <a:custGeom>
            <a:rect b="b" l="l" r="r" t="t"/>
            <a:pathLst>
              <a:path extrusionOk="0" h="122445" w="45308">
                <a:moveTo>
                  <a:pt x="0" y="119967"/>
                </a:moveTo>
                <a:cubicBezTo>
                  <a:pt x="4975" y="116233"/>
                  <a:pt x="12364" y="121367"/>
                  <a:pt x="18522" y="122247"/>
                </a:cubicBezTo>
                <a:cubicBezTo>
                  <a:pt x="24054" y="123037"/>
                  <a:pt x="31851" y="118925"/>
                  <a:pt x="32770" y="113413"/>
                </a:cubicBezTo>
                <a:cubicBezTo>
                  <a:pt x="33617" y="108332"/>
                  <a:pt x="33154" y="102848"/>
                  <a:pt x="31345" y="98025"/>
                </a:cubicBezTo>
                <a:cubicBezTo>
                  <a:pt x="29088" y="92006"/>
                  <a:pt x="22772" y="88088"/>
                  <a:pt x="20517" y="82068"/>
                </a:cubicBezTo>
                <a:cubicBezTo>
                  <a:pt x="16126" y="70345"/>
                  <a:pt x="13956" y="57775"/>
                  <a:pt x="12823" y="45308"/>
                </a:cubicBezTo>
                <a:cubicBezTo>
                  <a:pt x="11988" y="36128"/>
                  <a:pt x="10050" y="26141"/>
                  <a:pt x="13678" y="17667"/>
                </a:cubicBezTo>
                <a:cubicBezTo>
                  <a:pt x="15310" y="13855"/>
                  <a:pt x="22123" y="10803"/>
                  <a:pt x="25361" y="13393"/>
                </a:cubicBezTo>
                <a:cubicBezTo>
                  <a:pt x="29163" y="16435"/>
                  <a:pt x="27568" y="23176"/>
                  <a:pt x="30490" y="27071"/>
                </a:cubicBezTo>
                <a:cubicBezTo>
                  <a:pt x="31744" y="28743"/>
                  <a:pt x="34750" y="27645"/>
                  <a:pt x="36759" y="27071"/>
                </a:cubicBezTo>
                <a:cubicBezTo>
                  <a:pt x="44225" y="24938"/>
                  <a:pt x="38618" y="11648"/>
                  <a:pt x="39894" y="3989"/>
                </a:cubicBezTo>
                <a:cubicBezTo>
                  <a:pt x="40263" y="1778"/>
                  <a:pt x="44599" y="2127"/>
                  <a:pt x="45308" y="0"/>
                </a:cubicBezTo>
              </a:path>
            </a:pathLst>
          </a:custGeom>
          <a:noFill/>
          <a:ln cap="flat" cmpd="sng" w="38100">
            <a:solidFill>
              <a:srgbClr val="FFCD00"/>
            </a:solidFill>
            <a:prstDash val="dot"/>
            <a:round/>
            <a:headEnd len="med" w="med" type="none"/>
            <a:tailEnd len="med" w="med" type="none"/>
          </a:ln>
          <a:effectLst>
            <a:outerShdw blurRad="85725" rotWithShape="0" algn="bl" dist="57150">
              <a:srgbClr val="000000">
                <a:alpha val="50000"/>
              </a:srgbClr>
            </a:outerShdw>
          </a:effectLst>
        </p:spPr>
      </p:sp>
      <p:sp>
        <p:nvSpPr>
          <p:cNvPr id="151" name="Google Shape;151;g1093cccc3fa_0_19"/>
          <p:cNvSpPr/>
          <p:nvPr/>
        </p:nvSpPr>
        <p:spPr>
          <a:xfrm rot="5400000">
            <a:off x="5179125" y="1699300"/>
            <a:ext cx="406200" cy="185100"/>
          </a:xfrm>
          <a:prstGeom prst="triangle">
            <a:avLst>
              <a:gd fmla="val 50000" name="adj"/>
            </a:avLst>
          </a:prstGeom>
          <a:solidFill>
            <a:srgbClr val="FFCD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2820000" dist="47625">
              <a:srgbClr val="000000">
                <a:alpha val="3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D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93cccc3fa_0_26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800">
                <a:solidFill>
                  <a:srgbClr val="434343"/>
                </a:solidFill>
              </a:rPr>
              <a:t>Usability Testing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57" name="Google Shape;157;g1093cccc3fa_0_26"/>
          <p:cNvSpPr txBox="1"/>
          <p:nvPr/>
        </p:nvSpPr>
        <p:spPr>
          <a:xfrm>
            <a:off x="572350" y="1424800"/>
            <a:ext cx="3730500" cy="3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What is Usability Testing?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Testing if and how usable the system is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From the user’s perspective</a:t>
            </a:r>
            <a:b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Often used for: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Websites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Apps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UI Systems</a:t>
            </a:r>
            <a:b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Measured in 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i="1"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Efficiency </a:t>
            </a: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 </a:t>
            </a:r>
            <a:r>
              <a:rPr lang="en" sz="10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time taken to do tasks</a:t>
            </a:r>
            <a:endParaRPr sz="10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i="1"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Effectiveness </a:t>
            </a: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 </a:t>
            </a:r>
            <a:r>
              <a:rPr lang="en" sz="10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level of skills required</a:t>
            </a:r>
            <a:endParaRPr sz="10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i="1"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Satisfaction </a:t>
            </a: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 </a:t>
            </a:r>
            <a:r>
              <a:rPr lang="en" sz="10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user’s attitude towards system</a:t>
            </a:r>
            <a:br>
              <a:rPr i="1"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Black-box technique</a:t>
            </a:r>
            <a:b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Non-functional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8" name="Google Shape;158;g1093cccc3fa_0_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g1093cccc3fa_0_26"/>
          <p:cNvSpPr txBox="1"/>
          <p:nvPr/>
        </p:nvSpPr>
        <p:spPr>
          <a:xfrm>
            <a:off x="5022400" y="1588750"/>
            <a:ext cx="35934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When?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Just prior to product release (summative)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Under development (formative)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How?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Font typeface="Quattrocento Sans"/>
              <a:buChar char="-"/>
            </a:pP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Depending on the scenario, there are some methods to use [</a:t>
            </a:r>
            <a:r>
              <a:rPr b="1" lang="en" sz="1000">
                <a:solidFill>
                  <a:srgbClr val="FFCD00"/>
                </a:solidFill>
                <a:latin typeface="Lora"/>
                <a:ea typeface="Lora"/>
                <a:cs typeface="Lora"/>
                <a:sym typeface="Lora"/>
              </a:rPr>
              <a:t>see next page</a:t>
            </a:r>
            <a:r>
              <a:rPr lang="en" sz="1200">
                <a:latin typeface="Quattrocento Sans"/>
                <a:ea typeface="Quattrocento Sans"/>
                <a:cs typeface="Quattrocento Sans"/>
                <a:sym typeface="Quattrocento Sans"/>
              </a:rPr>
              <a:t>]</a:t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0" name="Google Shape;160;g1093cccc3fa_0_26"/>
          <p:cNvSpPr/>
          <p:nvPr/>
        </p:nvSpPr>
        <p:spPr>
          <a:xfrm>
            <a:off x="880475" y="1008048"/>
            <a:ext cx="285882" cy="264846"/>
          </a:xfrm>
          <a:custGeom>
            <a:rect b="b" l="l" r="r" t="t"/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g1093cccc3fa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8425" y="3526350"/>
            <a:ext cx="1042525" cy="1042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120000" dist="66675">
              <a:srgbClr val="000000">
                <a:alpha val="46000"/>
              </a:srgbClr>
            </a:outerShdw>
          </a:effectLst>
        </p:spPr>
      </p:pic>
      <p:sp>
        <p:nvSpPr>
          <p:cNvPr id="162" name="Google Shape;162;g1093cccc3fa_0_26"/>
          <p:cNvSpPr/>
          <p:nvPr/>
        </p:nvSpPr>
        <p:spPr>
          <a:xfrm>
            <a:off x="7479250" y="3331291"/>
            <a:ext cx="1179300" cy="1128825"/>
          </a:xfrm>
          <a:custGeom>
            <a:rect b="b" l="l" r="r" t="t"/>
            <a:pathLst>
              <a:path extrusionOk="0" h="45153" w="47172">
                <a:moveTo>
                  <a:pt x="0" y="10082"/>
                </a:moveTo>
                <a:cubicBezTo>
                  <a:pt x="3204" y="5810"/>
                  <a:pt x="7270" y="-766"/>
                  <a:pt x="12538" y="109"/>
                </a:cubicBezTo>
                <a:cubicBezTo>
                  <a:pt x="28051" y="2685"/>
                  <a:pt x="48969" y="16705"/>
                  <a:pt x="47018" y="32309"/>
                </a:cubicBezTo>
                <a:cubicBezTo>
                  <a:pt x="45833" y="41788"/>
                  <a:pt x="24864" y="49902"/>
                  <a:pt x="19947" y="41712"/>
                </a:cubicBezTo>
                <a:cubicBezTo>
                  <a:pt x="16470" y="35921"/>
                  <a:pt x="17339" y="27099"/>
                  <a:pt x="21087" y="21480"/>
                </a:cubicBezTo>
                <a:cubicBezTo>
                  <a:pt x="23580" y="17743"/>
                  <a:pt x="30066" y="16576"/>
                  <a:pt x="34195" y="18346"/>
                </a:cubicBezTo>
                <a:cubicBezTo>
                  <a:pt x="40486" y="21042"/>
                  <a:pt x="40247" y="34408"/>
                  <a:pt x="35050" y="38863"/>
                </a:cubicBezTo>
                <a:cubicBezTo>
                  <a:pt x="29129" y="43938"/>
                  <a:pt x="18172" y="44329"/>
                  <a:pt x="11683" y="40003"/>
                </a:cubicBezTo>
              </a:path>
            </a:pathLst>
          </a:custGeom>
          <a:noFill/>
          <a:ln cap="flat" cmpd="sng" w="28575">
            <a:solidFill>
              <a:srgbClr val="FFCD00"/>
            </a:solidFill>
            <a:prstDash val="dot"/>
            <a:round/>
            <a:headEnd len="med" w="med" type="none"/>
            <a:tailEnd len="med" w="med" type="none"/>
          </a:ln>
          <a:effectLst>
            <a:outerShdw blurRad="57150" rotWithShape="0" algn="bl" dir="2760000" dist="85725">
              <a:srgbClr val="000000">
                <a:alpha val="50000"/>
              </a:srgbClr>
            </a:outerShdw>
          </a:effectLst>
        </p:spPr>
      </p:sp>
      <p:sp>
        <p:nvSpPr>
          <p:cNvPr id="163" name="Google Shape;163;g1093cccc3fa_0_26"/>
          <p:cNvSpPr/>
          <p:nvPr/>
        </p:nvSpPr>
        <p:spPr>
          <a:xfrm rot="-5557946">
            <a:off x="7681526" y="4319373"/>
            <a:ext cx="235148" cy="103312"/>
          </a:xfrm>
          <a:prstGeom prst="triangle">
            <a:avLst>
              <a:gd fmla="val 50000" name="adj"/>
            </a:avLst>
          </a:prstGeom>
          <a:solidFill>
            <a:srgbClr val="FFCD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2820000" dist="47625">
              <a:srgbClr val="000000">
                <a:alpha val="3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CD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93cccc3fa_3_11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400">
                <a:solidFill>
                  <a:srgbClr val="434343"/>
                </a:solidFill>
              </a:rPr>
              <a:t>Usability Testing | Types &amp; Methods (1/2)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69" name="Google Shape;169;g1093cccc3fa_3_11"/>
          <p:cNvSpPr txBox="1"/>
          <p:nvPr/>
        </p:nvSpPr>
        <p:spPr>
          <a:xfrm>
            <a:off x="572350" y="1588750"/>
            <a:ext cx="37305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Types:</a:t>
            </a:r>
            <a:endParaRPr sz="12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Formative: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Performed while in development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Summative: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Performed </a:t>
            </a:r>
            <a:r>
              <a:rPr i="1"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after </a:t>
            </a: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product is developed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Methods:</a:t>
            </a:r>
            <a:endParaRPr sz="12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b="1"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Labs (moderated)</a:t>
            </a:r>
            <a:endParaRPr b="1"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Lab environment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Trained professional = Moderator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Computers / tablets for testers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Moderator interacts with tester &amp; asks them questions → Documents data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0" name="Google Shape;170;g1093cccc3fa_3_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g1093cccc3fa_3_11"/>
          <p:cNvSpPr txBox="1"/>
          <p:nvPr/>
        </p:nvSpPr>
        <p:spPr>
          <a:xfrm>
            <a:off x="5022400" y="1588750"/>
            <a:ext cx="35934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Advantages: 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In-depth results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Controlled environment &amp; same conditions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Disadvantages: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Expensive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Time consuming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" name="Google Shape;172;g1093cccc3fa_3_11"/>
          <p:cNvSpPr/>
          <p:nvPr/>
        </p:nvSpPr>
        <p:spPr>
          <a:xfrm>
            <a:off x="869400" y="985750"/>
            <a:ext cx="299711" cy="292592"/>
          </a:xfrm>
          <a:custGeom>
            <a:rect b="b" l="l" r="r" t="t"/>
            <a:pathLst>
              <a:path extrusionOk="0" fill="none" h="16952" w="16952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cap="rnd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g1093cccc3fa_3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7975" y="3412400"/>
            <a:ext cx="2089700" cy="1175450"/>
          </a:xfrm>
          <a:prstGeom prst="rect">
            <a:avLst/>
          </a:prstGeom>
          <a:noFill/>
          <a:ln>
            <a:noFill/>
          </a:ln>
          <a:effectLst>
            <a:outerShdw blurRad="185738" rotWithShape="0" algn="bl" dir="2460000" dist="209550">
              <a:srgbClr val="000000">
                <a:alpha val="3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93cccc3fa_3_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g1093cccc3fa_3_18"/>
          <p:cNvSpPr txBox="1"/>
          <p:nvPr/>
        </p:nvSpPr>
        <p:spPr>
          <a:xfrm>
            <a:off x="572350" y="1588750"/>
            <a:ext cx="37305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Phone Interview (remote)</a:t>
            </a:r>
            <a:endParaRPr b="1"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Conducted verbally through phone but testing is done with computer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recorded and documented by moderator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Advantages: 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Cheap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Enormous range of tester options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Disadvantages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Not personal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0" name="Google Shape;180;g1093cccc3fa_3_18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400">
                <a:solidFill>
                  <a:srgbClr val="434343"/>
                </a:solidFill>
              </a:rPr>
              <a:t>Usability Testing | Types &amp; Methods (2/2)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81" name="Google Shape;181;g1093cccc3fa_3_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g1093cccc3fa_3_18"/>
          <p:cNvSpPr txBox="1"/>
          <p:nvPr/>
        </p:nvSpPr>
        <p:spPr>
          <a:xfrm>
            <a:off x="5022400" y="1588750"/>
            <a:ext cx="35934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Eye Tracking</a:t>
            </a:r>
            <a:endParaRPr b="1"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Tracking of participant’s eye movement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Tests participant’s attention during tasks</a:t>
            </a:r>
            <a:b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Advantages: 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Unique and useful data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Can produce Heatmap diagram / Movement path diagram</a:t>
            </a:r>
            <a:b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Disadvantages: 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Expensive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Requires lab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Dedicated software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Calibration of machine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Special equipment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3" name="Google Shape;183;g1093cccc3fa_3_18"/>
          <p:cNvSpPr/>
          <p:nvPr/>
        </p:nvSpPr>
        <p:spPr>
          <a:xfrm>
            <a:off x="869400" y="985750"/>
            <a:ext cx="299711" cy="292592"/>
          </a:xfrm>
          <a:custGeom>
            <a:rect b="b" l="l" r="r" t="t"/>
            <a:pathLst>
              <a:path extrusionOk="0" fill="none" h="16952" w="16952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cap="rnd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g1093cccc3fa_3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7850" y="3362500"/>
            <a:ext cx="1505000" cy="1505000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3420000" dist="123825">
              <a:srgbClr val="000000">
                <a:alpha val="23000"/>
              </a:srgbClr>
            </a:outerShdw>
          </a:effectLst>
        </p:spPr>
      </p:pic>
      <p:pic>
        <p:nvPicPr>
          <p:cNvPr id="185" name="Google Shape;185;g1093cccc3fa_3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81050" y="3362500"/>
            <a:ext cx="1357150" cy="1080075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A="72000" stPos="0" sy="-100000" ky="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3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800">
                <a:solidFill>
                  <a:srgbClr val="434343"/>
                </a:solidFill>
              </a:rPr>
              <a:t>Guerilla Testing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92" name="Google Shape;192;p3"/>
          <p:cNvSpPr txBox="1"/>
          <p:nvPr/>
        </p:nvSpPr>
        <p:spPr>
          <a:xfrm>
            <a:off x="572350" y="1588750"/>
            <a:ext cx="37305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What is it? 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Simplest form of Usability Testing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How?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Public place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Cafe, restaurant, park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test subjects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Quick tests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Provide rewards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Coffee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Giftcard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Advantages: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Cheap and real-user feedback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Disadvantages: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 Sans"/>
              <a:buChar char="-"/>
            </a:pPr>
            <a:r>
              <a:rPr lang="en" sz="120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Can’t entirely if subjects are target subjects</a:t>
            </a:r>
            <a:endParaRPr sz="12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3" name="Google Shape;193;p3"/>
          <p:cNvSpPr txBox="1"/>
          <p:nvPr/>
        </p:nvSpPr>
        <p:spPr>
          <a:xfrm>
            <a:off x="5022400" y="1588750"/>
            <a:ext cx="35934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94" name="Google Shape;194;p3"/>
          <p:cNvGrpSpPr/>
          <p:nvPr/>
        </p:nvGrpSpPr>
        <p:grpSpPr>
          <a:xfrm>
            <a:off x="867309" y="986411"/>
            <a:ext cx="316973" cy="308135"/>
            <a:chOff x="5941025" y="3634400"/>
            <a:chExt cx="467650" cy="467650"/>
          </a:xfrm>
        </p:grpSpPr>
        <p:sp>
          <p:nvSpPr>
            <p:cNvPr id="195" name="Google Shape;195;p3"/>
            <p:cNvSpPr/>
            <p:nvPr/>
          </p:nvSpPr>
          <p:spPr>
            <a:xfrm>
              <a:off x="5941025" y="3634400"/>
              <a:ext cx="467650" cy="467650"/>
            </a:xfrm>
            <a:custGeom>
              <a:rect b="b" l="l" r="r" t="t"/>
              <a:pathLst>
                <a:path extrusionOk="0" fill="none" h="18706" w="18706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211975" y="3753150"/>
              <a:ext cx="19525" cy="18900"/>
            </a:xfrm>
            <a:custGeom>
              <a:rect b="b" l="l" r="r" t="t"/>
              <a:pathLst>
                <a:path extrusionOk="0" fill="none" h="756" w="781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5943475" y="3695900"/>
              <a:ext cx="177800" cy="351350"/>
            </a:xfrm>
            <a:custGeom>
              <a:rect b="b" l="l" r="r" t="t"/>
              <a:pathLst>
                <a:path extrusionOk="0" fill="none" h="14054" w="7112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6128575" y="3695900"/>
              <a:ext cx="86475" cy="47525"/>
            </a:xfrm>
            <a:custGeom>
              <a:rect b="b" l="l" r="r" t="t"/>
              <a:pathLst>
                <a:path extrusionOk="0" fill="none" h="1901" w="3459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6357500" y="3940075"/>
              <a:ext cx="18900" cy="34725"/>
            </a:xfrm>
            <a:custGeom>
              <a:rect b="b" l="l" r="r" t="t"/>
              <a:pathLst>
                <a:path extrusionOk="0" fill="none" h="1389" w="756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202850" y="3720875"/>
              <a:ext cx="204000" cy="278875"/>
            </a:xfrm>
            <a:custGeom>
              <a:rect b="b" l="l" r="r" t="t"/>
              <a:pathLst>
                <a:path extrusionOk="0" fill="none" h="11155" w="816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1" name="Google Shape;20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025" y="2130963"/>
            <a:ext cx="3690774" cy="2076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280000" dist="104775">
              <a:srgbClr val="000000">
                <a:alpha val="48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093cccc3fa_3_25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600">
                <a:solidFill>
                  <a:srgbClr val="434343"/>
                </a:solidFill>
              </a:rPr>
              <a:t>Phases of Usability Testing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300">
                <a:solidFill>
                  <a:srgbClr val="434343"/>
                </a:solidFill>
              </a:rPr>
              <a:t>Pre-test, Test session &amp; Post-test</a:t>
            </a:r>
            <a:endParaRPr sz="1300">
              <a:solidFill>
                <a:srgbClr val="434343"/>
              </a:solidFill>
            </a:endParaRPr>
          </a:p>
        </p:txBody>
      </p:sp>
      <p:sp>
        <p:nvSpPr>
          <p:cNvPr id="207" name="Google Shape;207;g1093cccc3fa_3_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8" name="Google Shape;208;g1093cccc3fa_3_25"/>
          <p:cNvGrpSpPr/>
          <p:nvPr/>
        </p:nvGrpSpPr>
        <p:grpSpPr>
          <a:xfrm>
            <a:off x="888819" y="1072615"/>
            <a:ext cx="114442" cy="188466"/>
            <a:chOff x="4747025" y="2332025"/>
            <a:chExt cx="166850" cy="378750"/>
          </a:xfrm>
        </p:grpSpPr>
        <p:sp>
          <p:nvSpPr>
            <p:cNvPr id="209" name="Google Shape;209;g1093cccc3fa_3_25"/>
            <p:cNvSpPr/>
            <p:nvPr/>
          </p:nvSpPr>
          <p:spPr>
            <a:xfrm>
              <a:off x="4747025" y="2427025"/>
              <a:ext cx="166850" cy="283750"/>
            </a:xfrm>
            <a:custGeom>
              <a:rect b="b" l="l" r="r" t="t"/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g1093cccc3fa_3_25"/>
            <p:cNvSpPr/>
            <p:nvPr/>
          </p:nvSpPr>
          <p:spPr>
            <a:xfrm>
              <a:off x="4792100" y="2332025"/>
              <a:ext cx="76725" cy="84050"/>
            </a:xfrm>
            <a:custGeom>
              <a:rect b="b" l="l" r="r" t="t"/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" name="Google Shape;211;g1093cccc3fa_3_25"/>
          <p:cNvGrpSpPr/>
          <p:nvPr/>
        </p:nvGrpSpPr>
        <p:grpSpPr>
          <a:xfrm>
            <a:off x="1003218" y="1013598"/>
            <a:ext cx="162973" cy="148386"/>
            <a:chOff x="2583100" y="2973775"/>
            <a:chExt cx="461550" cy="437200"/>
          </a:xfrm>
        </p:grpSpPr>
        <p:sp>
          <p:nvSpPr>
            <p:cNvPr id="212" name="Google Shape;212;g1093cccc3fa_3_25"/>
            <p:cNvSpPr/>
            <p:nvPr/>
          </p:nvSpPr>
          <p:spPr>
            <a:xfrm>
              <a:off x="2701225" y="3315975"/>
              <a:ext cx="225300" cy="95000"/>
            </a:xfrm>
            <a:custGeom>
              <a:rect b="b" l="l" r="r" t="t"/>
              <a:pathLst>
                <a:path extrusionOk="0" fill="none" h="3800" w="9012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g1093cccc3fa_3_25"/>
            <p:cNvSpPr/>
            <p:nvPr/>
          </p:nvSpPr>
          <p:spPr>
            <a:xfrm>
              <a:off x="2583100" y="2973775"/>
              <a:ext cx="461550" cy="336125"/>
            </a:xfrm>
            <a:custGeom>
              <a:rect b="b" l="l" r="r" t="t"/>
              <a:pathLst>
                <a:path extrusionOk="0" fill="none" h="13445" w="18462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Google Shape;214;g1093cccc3fa_3_25"/>
          <p:cNvSpPr txBox="1"/>
          <p:nvPr/>
        </p:nvSpPr>
        <p:spPr>
          <a:xfrm>
            <a:off x="57113" y="1281150"/>
            <a:ext cx="30000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Preparation</a:t>
            </a:r>
            <a:endParaRPr sz="11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rabi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Define the users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rabi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Recruit the testers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rabi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Define the measures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Preferences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roman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Usability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roman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Desirability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Performance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roman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Time spent on each task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2" marL="13716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roman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Errors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rabi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Prepare the procedures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How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When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Where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Duration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 whom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What materials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rabi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Prepare the script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Scenario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Tasks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rabi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Prepare prototype (Can be avoided)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rabi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Prepare consent form that has the following: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Goal of test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Procedure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Duration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lphaL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Participant’s rights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25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50"/>
              <a:buFont typeface="Quattrocento Sans"/>
              <a:buAutoNum type="arabicPeriod"/>
            </a:pPr>
            <a:r>
              <a:rPr lang="en" sz="8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Begin the testing</a:t>
            </a:r>
            <a:endParaRPr sz="8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5" name="Google Shape;215;g1093cccc3fa_3_25"/>
          <p:cNvSpPr txBox="1"/>
          <p:nvPr/>
        </p:nvSpPr>
        <p:spPr>
          <a:xfrm>
            <a:off x="3128350" y="1358275"/>
            <a:ext cx="2064900" cy="25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Moderation</a:t>
            </a:r>
            <a:endParaRPr sz="11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8925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950"/>
              <a:buFont typeface="Quattrocento Sans"/>
              <a:buAutoNum type="arabicPeriod"/>
            </a:pPr>
            <a:r>
              <a:rPr lang="en" sz="9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Welcome the testers</a:t>
            </a:r>
            <a:endParaRPr sz="9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892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50"/>
              <a:buFont typeface="Quattrocento Sans"/>
              <a:buAutoNum type="arabicPeriod"/>
            </a:pPr>
            <a:r>
              <a:rPr lang="en" sz="9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Introduce the test</a:t>
            </a:r>
            <a:endParaRPr sz="9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892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50"/>
              <a:buFont typeface="Quattrocento Sans"/>
              <a:buAutoNum type="arabicPeriod"/>
            </a:pPr>
            <a:r>
              <a:rPr lang="en" sz="9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Obtain the informed consent</a:t>
            </a:r>
            <a:endParaRPr sz="9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892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50"/>
              <a:buFont typeface="Quattrocento Sans"/>
              <a:buAutoNum type="arabicPeriod"/>
            </a:pPr>
            <a:r>
              <a:rPr lang="en" sz="9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Explain the protocol of thinking loud</a:t>
            </a:r>
            <a:endParaRPr sz="9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892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50"/>
              <a:buFont typeface="Quattrocento Sans"/>
              <a:buAutoNum type="arabicPeriod"/>
            </a:pPr>
            <a:r>
              <a:rPr lang="en" sz="9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Record / take notes of the process</a:t>
            </a:r>
            <a:endParaRPr sz="9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892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50"/>
              <a:buFont typeface="Quattrocento Sans"/>
              <a:buAutoNum type="arabicPeriod"/>
            </a:pPr>
            <a:r>
              <a:rPr lang="en" sz="9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Testers / participant’s perform the tasks</a:t>
            </a:r>
            <a:endParaRPr sz="9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8892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50"/>
              <a:buFont typeface="Quattrocento Sans"/>
              <a:buAutoNum type="arabicPeriod"/>
            </a:pPr>
            <a:r>
              <a:rPr lang="en" sz="9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After the testing → Debriefing and rewards to tester</a:t>
            </a:r>
            <a:endParaRPr sz="9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216" name="Google Shape;216;g1093cccc3fa_3_25"/>
          <p:cNvCxnSpPr/>
          <p:nvPr/>
        </p:nvCxnSpPr>
        <p:spPr>
          <a:xfrm>
            <a:off x="2999200" y="1460400"/>
            <a:ext cx="21300" cy="3504900"/>
          </a:xfrm>
          <a:prstGeom prst="straightConnector1">
            <a:avLst/>
          </a:prstGeom>
          <a:noFill/>
          <a:ln cap="flat" cmpd="sng" w="38100">
            <a:solidFill>
              <a:srgbClr val="FFCD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17" name="Google Shape;217;g1093cccc3fa_3_25"/>
          <p:cNvCxnSpPr/>
          <p:nvPr/>
        </p:nvCxnSpPr>
        <p:spPr>
          <a:xfrm>
            <a:off x="5727775" y="1460400"/>
            <a:ext cx="21300" cy="1859400"/>
          </a:xfrm>
          <a:prstGeom prst="straightConnector1">
            <a:avLst/>
          </a:prstGeom>
          <a:noFill/>
          <a:ln cap="flat" cmpd="sng" w="38100">
            <a:solidFill>
              <a:srgbClr val="FFCD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18" name="Google Shape;218;g1093cccc3fa_3_25"/>
          <p:cNvSpPr txBox="1"/>
          <p:nvPr/>
        </p:nvSpPr>
        <p:spPr>
          <a:xfrm>
            <a:off x="6491875" y="1358275"/>
            <a:ext cx="20649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Analysis</a:t>
            </a:r>
            <a:endParaRPr sz="1200">
              <a:solidFill>
                <a:srgbClr val="434343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275" lvl="0" marL="457200" rtl="0" algn="l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050"/>
              <a:buFont typeface="Quattrocento Sans"/>
              <a:buAutoNum type="arabicPeriod"/>
            </a:pPr>
            <a:r>
              <a:rPr lang="en" sz="10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Process the data achieved by the process</a:t>
            </a:r>
            <a:endParaRPr sz="10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50"/>
              <a:buFont typeface="Quattrocento Sans"/>
              <a:buAutoNum type="alphaLcPeriod"/>
            </a:pPr>
            <a:r>
              <a:rPr lang="en" sz="10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Quantitative</a:t>
            </a:r>
            <a:endParaRPr sz="10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50"/>
              <a:buFont typeface="Quattrocento Sans"/>
              <a:buAutoNum type="alphaLcPeriod"/>
            </a:pPr>
            <a:r>
              <a:rPr lang="en" sz="10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Qualitative</a:t>
            </a:r>
            <a:endParaRPr sz="10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50"/>
              <a:buFont typeface="Quattrocento Sans"/>
              <a:buAutoNum type="arabicPeriod"/>
            </a:pPr>
            <a:r>
              <a:rPr lang="en" sz="10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Prioritise the usability problems found</a:t>
            </a:r>
            <a:endParaRPr sz="10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50"/>
              <a:buFont typeface="Quattrocento Sans"/>
              <a:buAutoNum type="arabicPeriod"/>
            </a:pPr>
            <a:r>
              <a:rPr lang="en" sz="1050">
                <a:solidFill>
                  <a:srgbClr val="43434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Communicate the results</a:t>
            </a:r>
            <a:endParaRPr sz="1050">
              <a:solidFill>
                <a:srgbClr val="43434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19" name="Google Shape;219;g1093cccc3fa_3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650" y="3425300"/>
            <a:ext cx="1771348" cy="16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